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325" r:id="rId11"/>
    <p:sldId id="268" r:id="rId12"/>
    <p:sldId id="273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26" r:id="rId30"/>
    <p:sldId id="287" r:id="rId31"/>
    <p:sldId id="288" r:id="rId32"/>
    <p:sldId id="289" r:id="rId33"/>
    <p:sldId id="290" r:id="rId34"/>
    <p:sldId id="291" r:id="rId35"/>
    <p:sldId id="327" r:id="rId36"/>
    <p:sldId id="328" r:id="rId37"/>
    <p:sldId id="329" r:id="rId38"/>
    <p:sldId id="331" r:id="rId39"/>
    <p:sldId id="330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32" r:id="rId56"/>
    <p:sldId id="333" r:id="rId57"/>
    <p:sldId id="334" r:id="rId58"/>
    <p:sldId id="335" r:id="rId59"/>
    <p:sldId id="336" r:id="rId60"/>
    <p:sldId id="337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38" r:id="rId7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D79A1090-2DFC-954D-9181-035B35E806B9}">
          <p14:sldIdLst>
            <p14:sldId id="256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325"/>
            <p14:sldId id="268"/>
            <p14:sldId id="273"/>
            <p14:sldId id="269"/>
            <p14:sldId id="270"/>
            <p14:sldId id="271"/>
            <p14:sldId id="272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326"/>
            <p14:sldId id="287"/>
            <p14:sldId id="288"/>
            <p14:sldId id="289"/>
            <p14:sldId id="290"/>
            <p14:sldId id="291"/>
            <p14:sldId id="327"/>
            <p14:sldId id="328"/>
            <p14:sldId id="329"/>
            <p14:sldId id="331"/>
            <p14:sldId id="33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32"/>
            <p14:sldId id="333"/>
            <p14:sldId id="334"/>
            <p14:sldId id="335"/>
            <p14:sldId id="336"/>
            <p14:sldId id="337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3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CCCC"/>
    <a:srgbClr val="F3F3F3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91" autoAdjust="0"/>
    <p:restoredTop sz="94660"/>
  </p:normalViewPr>
  <p:slideViewPr>
    <p:cSldViewPr>
      <p:cViewPr varScale="1">
        <p:scale>
          <a:sx n="130" d="100"/>
          <a:sy n="130" d="100"/>
        </p:scale>
        <p:origin x="-10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interSettings" Target="printerSettings/printerSettings1.bin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handoutMaster" Target="handoutMasters/handoutMaster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4D8F-291F-7C4B-9B37-EE36A409A694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F940FA-D318-6F4A-84D6-FCF7116865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853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974B44-F5FA-D44D-86CC-082B6BEFA46B}" type="datetimeFigureOut">
              <a:rPr lang="en-US" smtClean="0"/>
              <a:t>6/11/12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0B150F-2242-F44E-AC43-5FC669F8E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0045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G_Bar_Blue_USLetter_RGB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914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0"/>
            <a:ext cx="4724400" cy="624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95400"/>
            <a:ext cx="4419600" cy="685800"/>
          </a:xfrm>
        </p:spPr>
        <p:txBody>
          <a:bodyPr/>
          <a:lstStyle>
            <a:lvl1pPr marL="0" indent="0">
              <a:buNone/>
              <a:defRPr>
                <a:solidFill>
                  <a:srgbClr val="0000FF"/>
                </a:solidFill>
                <a:latin typeface="Rosewood Std Regular"/>
                <a:cs typeface="Rosewood Std Regular"/>
              </a:defRPr>
            </a:lvl1pPr>
          </a:lstStyle>
          <a:p>
            <a:pPr lvl="0"/>
            <a:r>
              <a:rPr lang="en-US" dirty="0" smtClean="0"/>
              <a:t>Chapter 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1800" y="3352800"/>
            <a:ext cx="4419600" cy="1752600"/>
          </a:xfrm>
        </p:spPr>
        <p:txBody>
          <a:bodyPr/>
          <a:lstStyle>
            <a:lvl1pPr marL="0" indent="0">
              <a:buNone/>
              <a:defRPr>
                <a:solidFill>
                  <a:srgbClr val="FF0000"/>
                </a:solidFill>
                <a:latin typeface="Bernard MT Condensed"/>
                <a:cs typeface="Bernard MT Condensed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12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76200"/>
            <a:ext cx="8610600" cy="447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768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subTitle" idx="1"/>
          </p:nvPr>
        </p:nvSpPr>
        <p:spPr>
          <a:xfrm>
            <a:off x="152400" y="152400"/>
            <a:ext cx="8839200" cy="5867400"/>
          </a:xfrm>
          <a:prstGeom prst="rect">
            <a:avLst/>
          </a:prstGeom>
        </p:spPr>
        <p:txBody>
          <a:bodyPr vert="horz"/>
          <a:lstStyle>
            <a:lvl1pPr marL="0" indent="0" algn="l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j0441471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200" y="-228600"/>
            <a:ext cx="8991600" cy="61722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209800" y="685800"/>
            <a:ext cx="46482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52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4" descr="han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99982">
            <a:off x="8131011" y="197933"/>
            <a:ext cx="938721" cy="548603"/>
          </a:xfrm>
          <a:prstGeom prst="rect">
            <a:avLst/>
          </a:prstGeom>
        </p:spPr>
      </p:pic>
      <p:pic>
        <p:nvPicPr>
          <p:cNvPr id="6" name="Picture 5" descr="ostrich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" y="5638800"/>
            <a:ext cx="537882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535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093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38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8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okPa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0" y="76200"/>
            <a:ext cx="9144000" cy="6324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811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22922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50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5" name="TextBox 4"/>
          <p:cNvSpPr txBox="1"/>
          <p:nvPr/>
        </p:nvSpPr>
        <p:spPr bwMode="auto">
          <a:xfrm>
            <a:off x="4851398" y="6396335"/>
            <a:ext cx="42817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8000"/>
                </a:solidFill>
              </a:rPr>
              <a:t>"The</a:t>
            </a:r>
            <a:r>
              <a:rPr lang="en-US" sz="1200" baseline="0" dirty="0" smtClean="0">
                <a:solidFill>
                  <a:srgbClr val="008000"/>
                </a:solidFill>
              </a:rPr>
              <a:t> Practice of Computing Using Python", </a:t>
            </a:r>
          </a:p>
          <a:p>
            <a:r>
              <a:rPr lang="en-US" sz="1200" baseline="0" dirty="0" smtClean="0">
                <a:solidFill>
                  <a:srgbClr val="008000"/>
                </a:solidFill>
              </a:rPr>
              <a:t>Punch &amp; </a:t>
            </a:r>
            <a:r>
              <a:rPr lang="en-US" sz="1200" baseline="0" dirty="0" err="1" smtClean="0">
                <a:solidFill>
                  <a:srgbClr val="008000"/>
                </a:solidFill>
              </a:rPr>
              <a:t>Enbody</a:t>
            </a:r>
            <a:r>
              <a:rPr lang="en-US" sz="1200" baseline="0" dirty="0" smtClean="0">
                <a:solidFill>
                  <a:srgbClr val="008000"/>
                </a:solidFill>
              </a:rPr>
              <a:t>, </a:t>
            </a:r>
            <a:r>
              <a:rPr lang="en-US" sz="1200" dirty="0" smtClean="0">
                <a:solidFill>
                  <a:srgbClr val="008000"/>
                </a:solidFill>
              </a:rPr>
              <a:t>Copyright © 2013 Pearson Education, Inc.</a:t>
            </a:r>
            <a:endParaRPr lang="en-US" sz="1200" dirty="0">
              <a:solidFill>
                <a:srgbClr val="008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2" r:id="rId11"/>
    <p:sldLayoutId id="2147483663" r:id="rId12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chapter 7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Lists and Tuples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59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17218" b="-17218"/>
          <a:stretch>
            <a:fillRect/>
          </a:stretch>
        </p:blipFill>
        <p:spPr>
          <a:xfrm>
            <a:off x="6869" y="1143000"/>
            <a:ext cx="9060931" cy="4983163"/>
          </a:xfrm>
        </p:spPr>
      </p:pic>
    </p:spTree>
    <p:extLst>
      <p:ext uri="{BB962C8B-B14F-4D97-AF65-F5344CB8AC3E}">
        <p14:creationId xmlns:p14="http://schemas.microsoft.com/office/powerpoint/2010/main" val="278570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Similarities with strings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196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concatenate/+ (but only of lists)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repeat/*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indexing (the [ ]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slicing ([:])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membership (the in operator)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len (the length operator)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[1, 2, 3] + [4]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4]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* 2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3, 1, 2, 3]</a:t>
            </a:r>
          </a:p>
          <a:p>
            <a:pPr>
              <a:buNone/>
            </a:pPr>
            <a:endParaRPr lang="en-US" sz="2800" dirty="0" smtClean="0">
              <a:solidFill>
                <a:srgbClr val="2D2D8A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1 in [1, 2, 3]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endParaRPr lang="en-US" sz="2800" dirty="0" smtClean="0">
              <a:solidFill>
                <a:schemeClr val="accent6"/>
              </a:solidFill>
              <a:latin typeface="Courier New"/>
              <a:ea typeface="ＭＳ Ｐゴシック" pitchFamily="-111" charset="-128"/>
              <a:cs typeface="Courier New"/>
              <a:sym typeface="Symbol" pitchFamily="-111" charset="2"/>
            </a:endParaRP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[1, 2, 3] &lt; [1, 2, 4] </a:t>
            </a:r>
            <a:r>
              <a:rPr lang="en-US" sz="2800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True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</a:t>
            </a:r>
            <a:r>
              <a:rPr lang="en-US" sz="2800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compare index to index, first difference determines the result</a:t>
            </a:r>
            <a:endParaRPr lang="en-US" sz="2800" dirty="0">
              <a:cs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991600" cy="1143000"/>
          </a:xfrm>
        </p:spPr>
        <p:txBody>
          <a:bodyPr/>
          <a:lstStyle/>
          <a:p>
            <a:pPr eaLnBrk="1" hangingPunct="1"/>
            <a:r>
              <a:rPr lang="en-US" sz="4000" dirty="0">
                <a:ea typeface="ＭＳ Ｐゴシック" pitchFamily="-108" charset="-128"/>
                <a:cs typeface="ＭＳ Ｐゴシック" pitchFamily="-108" charset="-128"/>
              </a:rPr>
              <a:t>differences between lists </a:t>
            </a:r>
            <a:r>
              <a:rPr lang="en-US" sz="4000" dirty="0" smtClean="0">
                <a:ea typeface="ＭＳ Ｐゴシック" pitchFamily="-108" charset="-128"/>
                <a:cs typeface="ＭＳ Ｐゴシック" pitchFamily="-108" charset="-128"/>
              </a:rPr>
              <a:t>and strings</a:t>
            </a:r>
            <a:endParaRPr lang="en-US" sz="4000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can contain a mixture of any python object, strings can only hold characters</a:t>
            </a:r>
          </a:p>
          <a:p>
            <a:pPr lvl="1" eaLnBrk="1" hangingPunct="1"/>
            <a:r>
              <a:rPr lang="en-US" dirty="0"/>
              <a:t>1</a:t>
            </a:r>
            <a:r>
              <a:rPr lang="en-US" dirty="0" smtClean="0"/>
              <a:t>,"bill",</a:t>
            </a:r>
            <a:r>
              <a:rPr lang="en-US" dirty="0"/>
              <a:t>1.2345, True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mutable, their values can be changed, while strings are immutable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are designated with [ ], with elements separated by commas, strings use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 " or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</a:t>
            </a:r>
            <a:r>
              <a:rPr lang="fr-FR" dirty="0" smtClean="0">
                <a:ea typeface="ＭＳ Ｐゴシック" pitchFamily="-108" charset="-128"/>
                <a:cs typeface="ＭＳ Ｐゴシック" pitchFamily="-108" charset="-128"/>
              </a:rPr>
              <a:t>'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635" r="-1635"/>
          <a:stretch>
            <a:fillRect/>
          </a:stretch>
        </p:blipFill>
        <p:spPr/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be a little confusing, what does the [ ] mean, a list or an index?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	[1, 2, 3][1]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2</a:t>
            </a:r>
          </a:p>
          <a:p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Context solves the problem. Index always comes at the end of an expression, and is preceded by something (a variable, a sequence)</a:t>
            </a:r>
            <a:endParaRPr lang="en-US" dirty="0">
              <a:cs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Lists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, [1, 2, 3], 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]</a:t>
            </a:r>
            <a:endParaRPr lang="en-US" dirty="0" smtClean="0"/>
          </a:p>
          <a:p>
            <a:r>
              <a:rPr lang="en-US" dirty="0" smtClean="0"/>
              <a:t>What is the second element (index 1) of that list? Another list.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[1][0]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apply left to right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	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[1]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[1, 2, 3]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	[1, 2, 3][0]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1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len(lst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  <a:r>
              <a:rPr lang="en-US" dirty="0" smtClean="0"/>
              <a:t>: number of elements in list (top level).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len([1, [1, 2], 3])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3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min(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</a:t>
            </a:r>
            <a:r>
              <a:rPr lang="en-US" dirty="0" smtClean="0">
                <a:solidFill>
                  <a:schemeClr val="accent6"/>
                </a:solidFill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smallest element. Must all be the same type!</a:t>
            </a:r>
          </a:p>
          <a:p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max(</a:t>
            </a:r>
            <a:r>
              <a:rPr lang="en-US" dirty="0" err="1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largest element, again all must be the same type</a:t>
            </a:r>
          </a:p>
          <a:p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sum(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lst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)</a:t>
            </a:r>
            <a:r>
              <a:rPr lang="en-US" dirty="0" smtClean="0">
                <a:ea typeface="ＭＳ Ｐゴシック" pitchFamily="-111" charset="-128"/>
                <a:cs typeface="Courier New"/>
                <a:sym typeface="Symbol" pitchFamily="-111" charset="2"/>
              </a:rPr>
              <a:t>: sum of the elements, numeric only </a:t>
            </a:r>
          </a:p>
          <a:p>
            <a:endParaRPr lang="en-US" dirty="0">
              <a:solidFill>
                <a:schemeClr val="accent6"/>
              </a:solidFill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>
                <a:solidFill>
                  <a:srgbClr val="000000"/>
                </a:solidFill>
                <a:cs typeface="Courier New"/>
              </a:rPr>
              <a:t>You can iterate through the elements of a list like you did with a string:</a:t>
            </a:r>
          </a:p>
          <a:p>
            <a:pPr marL="0" indent="0">
              <a:buNone/>
            </a:pPr>
            <a:endParaRPr lang="en-US" sz="2800" dirty="0">
              <a:cs typeface="Courier New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3" y="2971800"/>
            <a:ext cx="9034817" cy="1828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Mutable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Change an object</a:t>
            </a:r>
            <a:r>
              <a:rPr lang="fr-FR" dirty="0" smtClean="0"/>
              <a:t>'</a:t>
            </a:r>
            <a:r>
              <a:rPr lang="en-US" dirty="0" smtClean="0"/>
              <a:t>s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strings are immutable. Once created, the object</a:t>
            </a:r>
            <a:r>
              <a:rPr lang="fr-FR" dirty="0" smtClean="0"/>
              <a:t>'</a:t>
            </a:r>
            <a:r>
              <a:rPr lang="en-US" dirty="0" smtClean="0"/>
              <a:t>s contents cannot be changed. New objects can be created to reflect a change, but the object itself cannot be changed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[0]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cannot do!</a:t>
            </a:r>
          </a:p>
          <a:p>
            <a:pPr>
              <a:buNone/>
            </a:pPr>
            <a:r>
              <a:rPr lang="en-US" sz="2800" dirty="0" smtClean="0">
                <a:solidFill>
                  <a:srgbClr val="009999"/>
                </a:solidFill>
                <a:latin typeface="Courier New"/>
                <a:cs typeface="Courier New"/>
              </a:rPr>
              <a:t># instead, make new </a:t>
            </a:r>
            <a:r>
              <a:rPr lang="en-US" sz="2800" dirty="0" err="1" smtClean="0">
                <a:solidFill>
                  <a:srgbClr val="009999"/>
                </a:solidFill>
                <a:latin typeface="Courier New"/>
                <a:cs typeface="Courier New"/>
              </a:rPr>
              <a:t>str</a:t>
            </a: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new_str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my_str.replace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,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z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are mutable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Unlike strings, lists are mutable. You </a:t>
            </a:r>
            <a:r>
              <a:rPr lang="en-US" b="1" i="1" dirty="0" smtClean="0"/>
              <a:t>can</a:t>
            </a:r>
            <a:r>
              <a:rPr lang="en-US" u="sng" dirty="0" smtClean="0"/>
              <a:t> </a:t>
            </a:r>
            <a:r>
              <a:rPr lang="en-US" dirty="0" smtClean="0"/>
              <a:t>change the object</a:t>
            </a:r>
            <a:r>
              <a:rPr lang="fr-FR" dirty="0" smtClean="0"/>
              <a:t>'</a:t>
            </a:r>
            <a:r>
              <a:rPr lang="en-US" dirty="0" smtClean="0"/>
              <a:t>s contents!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[0] = 127</a:t>
            </a:r>
          </a:p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print(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) 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 [127, 2, 3]</a:t>
            </a:r>
            <a:endParaRPr lang="en-US" sz="2800" dirty="0">
              <a:solidFill>
                <a:srgbClr val="2D2D8A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Remember, a function is a small program (such as </a:t>
            </a:r>
            <a:r>
              <a:rPr lang="en-US" dirty="0" err="1" smtClean="0">
                <a:solidFill>
                  <a:srgbClr val="2D2D8A"/>
                </a:solidFill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 that takes some arguments, the stuff in the parenthesis, and returns some value</a:t>
            </a:r>
          </a:p>
          <a:p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 method is a function called in a special way, the </a:t>
            </a:r>
            <a:r>
              <a:rPr lang="en-US" b="1" i="1" dirty="0" smtClean="0">
                <a:ea typeface="ＭＳ Ｐゴシック" pitchFamily="-108" charset="-128"/>
                <a:cs typeface="ＭＳ Ｐゴシック" pitchFamily="-108" charset="-128"/>
              </a:rPr>
              <a:t>dot call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. It is called in the context of an object (or a variable associated with an object)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Again, lists have methods	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1447800"/>
          </a:xfrm>
        </p:spPr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= 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[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a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,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1,True]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dirty="0" err="1" smtClean="0">
                <a:latin typeface="Courier New"/>
                <a:ea typeface="ＭＳ Ｐゴシック" pitchFamily="-108" charset="-128"/>
                <a:cs typeface="Courier New"/>
              </a:rPr>
              <a:t>my_list.append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(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z</a:t>
            </a:r>
            <a:r>
              <a:rPr lang="fr-FR" dirty="0" smtClean="0">
                <a:latin typeface="Courier New"/>
                <a:ea typeface="ＭＳ Ｐゴシック" pitchFamily="-108" charset="-128"/>
                <a:cs typeface="Courier New"/>
              </a:rPr>
              <a:t>'</a:t>
            </a:r>
            <a:r>
              <a:rPr lang="en-US" dirty="0" smtClean="0">
                <a:latin typeface="Courier New"/>
                <a:ea typeface="ＭＳ Ｐゴシック" pitchFamily="-108" charset="-128"/>
                <a:cs typeface="Courier New"/>
              </a:rPr>
              <a:t>)</a:t>
            </a:r>
            <a:endParaRPr lang="en-US" dirty="0">
              <a:latin typeface="Courier New"/>
              <a:ea typeface="ＭＳ Ｐゴシック" pitchFamily="-108" charset="-128"/>
              <a:cs typeface="Courier New"/>
            </a:endParaRPr>
          </a:p>
        </p:txBody>
      </p:sp>
      <p:sp>
        <p:nvSpPr>
          <p:cNvPr id="28676" name="Line 4"/>
          <p:cNvSpPr>
            <a:spLocks noChangeShapeType="1"/>
          </p:cNvSpPr>
          <p:nvPr/>
        </p:nvSpPr>
        <p:spPr bwMode="auto">
          <a:xfrm flipV="1">
            <a:off x="914400" y="2971800"/>
            <a:ext cx="228600" cy="990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365125" y="4010025"/>
            <a:ext cx="2555875" cy="11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object that</a:t>
            </a:r>
          </a:p>
          <a:p>
            <a:r>
              <a:rPr lang="en-US"/>
              <a:t>we are calling the</a:t>
            </a:r>
          </a:p>
          <a:p>
            <a:r>
              <a:rPr lang="en-US"/>
              <a:t>method with</a:t>
            </a: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3733800" y="4038600"/>
            <a:ext cx="1878013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the name of </a:t>
            </a:r>
          </a:p>
          <a:p>
            <a:r>
              <a:rPr lang="en-US"/>
              <a:t>the method</a:t>
            </a:r>
          </a:p>
        </p:txBody>
      </p:sp>
      <p:sp>
        <p:nvSpPr>
          <p:cNvPr id="28679" name="Line 7"/>
          <p:cNvSpPr>
            <a:spLocks noChangeShapeType="1"/>
          </p:cNvSpPr>
          <p:nvPr/>
        </p:nvSpPr>
        <p:spPr bwMode="auto">
          <a:xfrm flipH="1" flipV="1">
            <a:off x="3276600" y="2743200"/>
            <a:ext cx="533400" cy="11430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680" name="Text Box 8"/>
          <p:cNvSpPr txBox="1">
            <a:spLocks noChangeArrowheads="1"/>
          </p:cNvSpPr>
          <p:nvPr/>
        </p:nvSpPr>
        <p:spPr bwMode="auto">
          <a:xfrm>
            <a:off x="6096000" y="2286000"/>
            <a:ext cx="1963738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/>
              <a:t>arguments to</a:t>
            </a:r>
          </a:p>
          <a:p>
            <a:r>
              <a:rPr lang="en-US" dirty="0"/>
              <a:t>the method</a:t>
            </a:r>
          </a:p>
        </p:txBody>
      </p:sp>
      <p:sp>
        <p:nvSpPr>
          <p:cNvPr id="28681" name="Line 9"/>
          <p:cNvSpPr>
            <a:spLocks noChangeShapeType="1"/>
          </p:cNvSpPr>
          <p:nvPr/>
        </p:nvSpPr>
        <p:spPr bwMode="auto">
          <a:xfrm flipH="1" flipV="1">
            <a:off x="5105400" y="2590800"/>
            <a:ext cx="990600" cy="762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Some new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methods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mutable and can change: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</a:t>
            </a:r>
            <a:r>
              <a:rPr lang="en-US" dirty="0">
                <a:latin typeface="Courier New"/>
                <a:cs typeface="Courier New"/>
              </a:rPr>
              <a:t>0]</a:t>
            </a:r>
            <a:r>
              <a:rPr lang="en-US" dirty="0" smtClean="0">
                <a:latin typeface="Courier New"/>
                <a:cs typeface="Courier New"/>
              </a:rPr>
              <a:t>=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a</a:t>
            </a:r>
            <a:r>
              <a:rPr lang="fr-FR" dirty="0" smtClean="0">
                <a:latin typeface="Courier New"/>
                <a:cs typeface="Courier New"/>
              </a:rPr>
              <a:t>'</a:t>
            </a:r>
            <a:r>
              <a:rPr lang="en-US" dirty="0" smtClean="0">
                <a:latin typeface="Courier New"/>
                <a:cs typeface="Courier New"/>
              </a:rPr>
              <a:t>  #</a:t>
            </a:r>
            <a:r>
              <a:rPr lang="en-US" dirty="0">
                <a:latin typeface="Courier New"/>
                <a:cs typeface="Courier New"/>
              </a:rPr>
              <a:t>index assignment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my_list.append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my_list.extend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my_list.pop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my_list.insert</a:t>
            </a:r>
            <a:r>
              <a:rPr lang="en-US" dirty="0">
                <a:latin typeface="Courier New"/>
                <a:cs typeface="Courier New"/>
              </a:rPr>
              <a:t>(), </a:t>
            </a:r>
            <a:r>
              <a:rPr lang="en-US" dirty="0" err="1" smtClean="0">
                <a:latin typeface="Courier New"/>
                <a:cs typeface="Courier New"/>
              </a:rPr>
              <a:t>my_list.remove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my_list.sort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  <a:p>
            <a:pPr lvl="1" eaLnBrk="1" hangingPunct="1"/>
            <a:r>
              <a:rPr lang="en-US" dirty="0" err="1" smtClean="0">
                <a:latin typeface="Courier New"/>
                <a:cs typeface="Courier New"/>
              </a:rPr>
              <a:t>my_list.reverse</a:t>
            </a:r>
            <a:r>
              <a:rPr lang="en-US" dirty="0">
                <a:latin typeface="Courier New"/>
                <a:cs typeface="Courier New"/>
              </a:rPr>
              <a:t>()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about list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of these methods </a:t>
            </a:r>
            <a:r>
              <a:rPr lang="en-US" b="1" i="1" dirty="0" smtClean="0"/>
              <a:t>do not return a value</a:t>
            </a:r>
          </a:p>
          <a:p>
            <a:r>
              <a:rPr lang="en-US" dirty="0" smtClean="0"/>
              <a:t>This is because lists are mutable, so the methods modify the list directly. No need to return anything.</a:t>
            </a:r>
          </a:p>
          <a:p>
            <a:r>
              <a:rPr lang="en-US" dirty="0" smtClean="0"/>
              <a:t>Can be confusing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Unusual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[4, 7, 1, 2]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=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()</a:t>
            </a:r>
          </a:p>
          <a:p>
            <a:pPr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None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# what happened?</a:t>
            </a:r>
          </a:p>
          <a:p>
            <a:pPr>
              <a:buNone/>
            </a:pPr>
            <a:endParaRPr lang="en-US" sz="2800" dirty="0" smtClean="0">
              <a:solidFill>
                <a:srgbClr val="00999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800" dirty="0" smtClean="0">
                <a:latin typeface="Arial"/>
                <a:cs typeface="Arial"/>
              </a:rPr>
              <a:t>What happened was the sort operation changed the order of the list in place (right side of assignment). Then the sort method returned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latin typeface="Arial"/>
                <a:cs typeface="Arial"/>
              </a:rPr>
              <a:t>, which was assigned to the variable. The list was lost and </a:t>
            </a:r>
            <a:r>
              <a:rPr lang="en-US" sz="2800" dirty="0" smtClean="0">
                <a:solidFill>
                  <a:srgbClr val="000090"/>
                </a:solidFill>
                <a:latin typeface="Courier New"/>
                <a:cs typeface="Courier New"/>
              </a:rPr>
              <a:t>None</a:t>
            </a:r>
            <a:r>
              <a:rPr lang="en-US" sz="2800" dirty="0" smtClean="0">
                <a:solidFill>
                  <a:srgbClr val="000090"/>
                </a:solidFill>
                <a:latin typeface="Arial"/>
                <a:cs typeface="Arial"/>
              </a:rPr>
              <a:t> </a:t>
            </a:r>
            <a:r>
              <a:rPr lang="en-US" sz="2800" dirty="0" smtClean="0">
                <a:latin typeface="Arial"/>
                <a:cs typeface="Arial"/>
              </a:rPr>
              <a:t>is now the value of the variable.</a:t>
            </a:r>
            <a:endParaRPr lang="en-US" sz="2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Split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string method split generates a sequence of characters by splitting the string at certain split-characters.</a:t>
            </a:r>
          </a:p>
          <a:p>
            <a:r>
              <a:rPr lang="en-US" b="1" i="1" dirty="0" smtClean="0"/>
              <a:t>It returns a </a:t>
            </a:r>
            <a:r>
              <a:rPr lang="en-US" b="1" i="1" dirty="0" smtClean="0"/>
              <a:t>list </a:t>
            </a:r>
            <a:r>
              <a:rPr lang="en-US" dirty="0" smtClean="0"/>
              <a:t>(we didn't mention that before)</a:t>
            </a:r>
            <a:endParaRPr lang="en-US" dirty="0" smtClean="0"/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this is a 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.split()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split_list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    </a:t>
            </a:r>
            <a:r>
              <a:rPr lang="en-US" sz="2800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this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is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 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test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Only lists have a built in sorting method. Thus you often convert your data to a list if it needs sorting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list(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xyzabc</a:t>
            </a:r>
            <a:r>
              <a:rPr lang="fr-FR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[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x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y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z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a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b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c</a:t>
            </a:r>
            <a:r>
              <a:rPr lang="fr-FR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my_list.sort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()   # no return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 </a:t>
            </a:r>
          </a:p>
          <a:p>
            <a:pPr>
              <a:buNone/>
            </a:pPr>
            <a:r>
              <a:rPr lang="en-US" sz="2800" dirty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  <a:sym typeface="Wingdings"/>
              </a:rPr>
              <a:t>['a', 'b', 'c', 'x', 'y', 'z']</a:t>
            </a:r>
            <a:endParaRPr lang="en-US" sz="2800" dirty="0" smtClean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reverse words in a 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8229600" cy="121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join</a:t>
            </a:r>
            <a:r>
              <a:rPr lang="en-US" dirty="0" smtClean="0">
                <a:solidFill>
                  <a:srgbClr val="000090"/>
                </a:solidFill>
              </a:rPr>
              <a:t> </a:t>
            </a:r>
            <a:r>
              <a:rPr lang="en-US" dirty="0" smtClean="0"/>
              <a:t>method of string places the calling string between every element of a list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11"/>
            <a:ext cx="9053945" cy="385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82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 and algorithms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Part of the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"science"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in computer science is the design and use of data structures and algorithms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As you go on in CS, you will learn more and more about these two areas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Sorted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sorted</a:t>
            </a:r>
            <a:r>
              <a:rPr lang="en-US" dirty="0" smtClean="0">
                <a:solidFill>
                  <a:srgbClr val="660066"/>
                </a:solidFill>
              </a:rPr>
              <a:t> </a:t>
            </a:r>
            <a:r>
              <a:rPr lang="en-US" dirty="0" smtClean="0"/>
              <a:t>function will break a sequence into elements and sort the sequence, placing the results in a list</a:t>
            </a:r>
          </a:p>
          <a:p>
            <a:pPr>
              <a:buNone/>
            </a:pPr>
            <a:r>
              <a:rPr lang="en-US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sort_list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 = sorted(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hi mom</a:t>
            </a:r>
            <a:r>
              <a:rPr lang="fr-FR" dirty="0" smtClean="0">
                <a:solidFill>
                  <a:schemeClr val="accent6"/>
                </a:solidFill>
                <a:latin typeface="Courier New"/>
                <a:cs typeface="Courier New"/>
              </a:rPr>
              <a:t>'</a:t>
            </a:r>
            <a:r>
              <a:rPr lang="en-US" dirty="0" smtClean="0">
                <a:solidFill>
                  <a:schemeClr val="accent6"/>
                </a:solidFill>
                <a:latin typeface="Courier New"/>
                <a:cs typeface="Courier New"/>
              </a:rPr>
              <a:t>) </a:t>
            </a:r>
          </a:p>
          <a:p>
            <a:pPr>
              <a:buNone/>
            </a:pP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sort_list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[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h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err="1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i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m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,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o</a:t>
            </a:r>
            <a:r>
              <a:rPr lang="fr-FR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'</a:t>
            </a:r>
            <a:r>
              <a:rPr lang="en-US" dirty="0" smtClean="0">
                <a:solidFill>
                  <a:srgbClr val="2D2D8A"/>
                </a:solidFill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]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Some Examples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Anagram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Anagrams are words that contain the same letters arranged in a different order. For example: </a:t>
            </a:r>
            <a:r>
              <a:rPr lang="fr-FR" dirty="0" smtClean="0"/>
              <a:t>'</a:t>
            </a:r>
            <a:r>
              <a:rPr lang="en-US" dirty="0" smtClean="0"/>
              <a:t>iceman</a:t>
            </a:r>
            <a:r>
              <a:rPr lang="fr-FR" dirty="0" smtClean="0"/>
              <a:t>'</a:t>
            </a:r>
            <a:r>
              <a:rPr lang="en-US" dirty="0" smtClean="0"/>
              <a:t> and </a:t>
            </a:r>
            <a:r>
              <a:rPr lang="fr-FR" dirty="0" smtClean="0"/>
              <a:t>'</a:t>
            </a:r>
            <a:r>
              <a:rPr lang="en-US" dirty="0" smtClean="0"/>
              <a:t>cinema</a:t>
            </a:r>
            <a:r>
              <a:rPr lang="fr-FR" dirty="0" smtClean="0"/>
              <a:t>'</a:t>
            </a:r>
            <a:endParaRPr lang="en-US" dirty="0" smtClean="0"/>
          </a:p>
          <a:p>
            <a:r>
              <a:rPr lang="en-US" dirty="0" smtClean="0"/>
              <a:t>Strategy to identify anagrams is to take the letters of a word, sort those letters, than compare the sorted sequences. Anagrams should have the same sorted sequence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</a:t>
            </a:r>
          </a:p>
          <a:p>
            <a:r>
              <a:rPr lang="en-US" dirty="0"/>
              <a:t>7</a:t>
            </a:r>
            <a:r>
              <a:rPr lang="en-US" dirty="0" smtClean="0"/>
              <a:t>.1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49358" b="-49358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7.3</a:t>
            </a:r>
          </a:p>
          <a:p>
            <a:r>
              <a:rPr lang="en-US" dirty="0" smtClean="0"/>
              <a:t>Full Program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5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6" y="838200"/>
            <a:ext cx="8961383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133600"/>
            <a:ext cx="8077200" cy="400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46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7.4</a:t>
            </a:r>
          </a:p>
          <a:p>
            <a:r>
              <a:rPr lang="en-US" dirty="0" smtClean="0"/>
              <a:t>Check those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8919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4400" y="3276600"/>
            <a:ext cx="4419600" cy="38100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" y="0"/>
            <a:ext cx="8610600" cy="1143000"/>
          </a:xfrm>
        </p:spPr>
        <p:txBody>
          <a:bodyPr/>
          <a:lstStyle/>
          <a:p>
            <a:r>
              <a:rPr lang="en-US" dirty="0" smtClean="0"/>
              <a:t>repeat input prompt for valid input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855" y="990601"/>
            <a:ext cx="7529945" cy="36576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False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while not 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try: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</a:t>
            </a:r>
            <a:r>
              <a:rPr lang="en-US" sz="2400" dirty="0" err="1" smtClean="0">
                <a:latin typeface="Courier New"/>
                <a:cs typeface="Courier New"/>
              </a:rPr>
              <a:t>two_words</a:t>
            </a:r>
            <a:r>
              <a:rPr lang="en-US" sz="2400" dirty="0" smtClean="0">
                <a:latin typeface="Courier New"/>
                <a:cs typeface="Courier New"/>
              </a:rPr>
              <a:t> = input("Enter two …")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	word1, word2 = </a:t>
            </a:r>
            <a:r>
              <a:rPr lang="en-US" sz="2400" dirty="0" err="1" smtClean="0">
                <a:latin typeface="Courier New"/>
                <a:cs typeface="Courier New"/>
              </a:rPr>
              <a:t>two_words.split</a:t>
            </a:r>
            <a:r>
              <a:rPr lang="en-US" sz="2400" dirty="0" smtClean="0">
                <a:latin typeface="Courier New"/>
                <a:cs typeface="Courier New"/>
              </a:rPr>
              <a:t>()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	</a:t>
            </a:r>
            <a:r>
              <a:rPr lang="en-US" sz="2400" dirty="0" err="1" smtClean="0">
                <a:latin typeface="Courier New"/>
                <a:cs typeface="Courier New"/>
              </a:rPr>
              <a:t>valid_input_bool</a:t>
            </a:r>
            <a:r>
              <a:rPr lang="en-US" sz="2400" dirty="0" smtClean="0">
                <a:latin typeface="Courier New"/>
                <a:cs typeface="Courier New"/>
              </a:rPr>
              <a:t> = True</a:t>
            </a:r>
          </a:p>
          <a:p>
            <a:pPr marL="0" indent="0">
              <a:buNone/>
            </a:pPr>
            <a:r>
              <a:rPr lang="en-US" sz="2400" dirty="0" smtClean="0">
                <a:latin typeface="Courier New"/>
                <a:cs typeface="Courier New"/>
              </a:rPr>
              <a:t>    except </a:t>
            </a:r>
            <a:r>
              <a:rPr lang="en-US" sz="2400" dirty="0" err="1" smtClean="0">
                <a:latin typeface="Courier New"/>
                <a:cs typeface="Courier New"/>
              </a:rPr>
              <a:t>ValueError</a:t>
            </a:r>
            <a:r>
              <a:rPr lang="en-US" sz="2400" dirty="0" smtClean="0">
                <a:latin typeface="Courier New"/>
                <a:cs typeface="Courier New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Courier New"/>
                <a:cs typeface="Courier New"/>
              </a:rPr>
              <a:t> </a:t>
            </a:r>
            <a:r>
              <a:rPr lang="en-US" sz="2400" dirty="0" smtClean="0">
                <a:latin typeface="Courier New"/>
                <a:cs typeface="Courier New"/>
              </a:rPr>
              <a:t>       print("Bad Input")</a:t>
            </a:r>
            <a:endParaRPr lang="en-US" sz="24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3518091" y="4953000"/>
            <a:ext cx="5625909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+mn-lt"/>
              </a:rPr>
              <a:t>only runs when no error,</a:t>
            </a:r>
          </a:p>
          <a:p>
            <a:r>
              <a:rPr lang="en-US" sz="3600" dirty="0" smtClean="0">
                <a:latin typeface="+mn-lt"/>
              </a:rPr>
              <a:t>otherwise go around again</a:t>
            </a:r>
            <a:endParaRPr lang="en-US" sz="3600" dirty="0">
              <a:latin typeface="+mn-lt"/>
            </a:endParaRPr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H="1" flipV="1">
            <a:off x="5181600" y="3657600"/>
            <a:ext cx="1149446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5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110" r="-111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8901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Data Structures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particular ways of storing data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 to make some operation easier or more efficient. That is, they are tuned for certain tasks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Data structures are suited to solving certain problems, and they are often associated with algorithms.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7.5</a:t>
            </a:r>
          </a:p>
          <a:p>
            <a:r>
              <a:rPr lang="en-US" dirty="0" smtClean="0"/>
              <a:t>Words from text file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t="-72419" b="-72419"/>
          <a:stretch>
            <a:fillRect/>
          </a:stretch>
        </p:blipFill>
        <p:spPr/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Code Listing 7.7</a:t>
            </a:r>
          </a:p>
          <a:p>
            <a:r>
              <a:rPr lang="en-US" dirty="0" smtClean="0"/>
              <a:t>Unique Words, Gettysburg Address</a:t>
            </a:r>
            <a:endParaRPr 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5995" r="-15995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More about </a:t>
            </a:r>
            <a:r>
              <a:rPr lang="en-US" dirty="0" err="1" smtClean="0"/>
              <a:t>mutables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Reminder,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takes an object (the final object after all operations) from the RHS and associates it with a variable on the left hand side</a:t>
            </a:r>
          </a:p>
          <a:p>
            <a:r>
              <a:rPr lang="en-US" dirty="0" smtClean="0"/>
              <a:t>When you assign one variable to another, you </a:t>
            </a:r>
            <a:r>
              <a:rPr lang="en-US" b="1" i="1" dirty="0" smtClean="0"/>
              <a:t>share the association</a:t>
            </a:r>
            <a:r>
              <a:rPr lang="en-US" i="1" dirty="0" smtClean="0"/>
              <a:t> </a:t>
            </a:r>
            <a:r>
              <a:rPr lang="en-US" dirty="0" smtClean="0"/>
              <a:t>with the same object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5462" r="-25462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immutables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sharing, two variables associated with the same object, is not a problem since the object cannot be changed</a:t>
            </a:r>
          </a:p>
          <a:p>
            <a:r>
              <a:rPr lang="en-US" dirty="0" smtClean="0"/>
              <a:t>Any changes that occur generate a </a:t>
            </a:r>
            <a:r>
              <a:rPr lang="en-US" b="1" i="1" dirty="0" smtClean="0"/>
              <a:t>new</a:t>
            </a:r>
            <a:r>
              <a:rPr lang="en-US" b="1" u="sng" dirty="0" smtClean="0"/>
              <a:t> </a:t>
            </a:r>
            <a:r>
              <a:rPr lang="en-US" dirty="0" smtClean="0"/>
              <a:t>object.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23173" r="-23173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Mutability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two variables associate with the same object, then </a:t>
            </a:r>
            <a:r>
              <a:rPr lang="en-US" b="1" i="1" dirty="0" smtClean="0"/>
              <a:t>both reflect </a:t>
            </a:r>
            <a:r>
              <a:rPr lang="en-US" dirty="0" smtClean="0"/>
              <a:t>any change to that object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Kinds of data structures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pitchFamily="-108" charset="2"/>
              <a:buNone/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Roughly two kinds of data structures: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built-in data structures, data structures that are so common as to be provided by default</a:t>
            </a:r>
          </a:p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user-defined data structures (classes in object oriented programming) that are designed for a particular task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4275" r="-4275"/>
          <a:stretch>
            <a:fillRect/>
          </a:stretch>
        </p:blipFill>
        <p:spPr/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753" r="-3753"/>
          <a:stretch>
            <a:fillRect/>
          </a:stretch>
        </p:blipFill>
        <p:spPr/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If we copy, does that solve the problem?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 = [1, 2, 3]</a:t>
            </a:r>
          </a:p>
          <a:p>
            <a:pPr>
              <a:buNone/>
            </a:pPr>
            <a:r>
              <a:rPr lang="en-US" dirty="0" err="1" smtClean="0">
                <a:latin typeface="Courier New"/>
                <a:cs typeface="Courier New"/>
              </a:rPr>
              <a:t>newLst</a:t>
            </a:r>
            <a:r>
              <a:rPr lang="en-US" dirty="0" smtClean="0">
                <a:latin typeface="Courier New"/>
                <a:cs typeface="Courier New"/>
              </a:rPr>
              <a:t> = </a:t>
            </a:r>
            <a:r>
              <a:rPr lang="en-US" dirty="0" err="1" smtClean="0">
                <a:latin typeface="Courier New"/>
                <a:cs typeface="Courier New"/>
              </a:rPr>
              <a:t>my_list</a:t>
            </a:r>
            <a:r>
              <a:rPr lang="en-US" dirty="0" smtClean="0">
                <a:latin typeface="Courier New"/>
                <a:cs typeface="Courier New"/>
              </a:rPr>
              <a:t>[:]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4103" r="-4103"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Sort_of</a:t>
            </a:r>
            <a:r>
              <a:rPr lang="en-US" dirty="0" smtClean="0"/>
              <a:t>/depends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big question is, what gets copied?</a:t>
            </a:r>
          </a:p>
          <a:p>
            <a:r>
              <a:rPr lang="en-US" dirty="0" smtClean="0"/>
              <a:t>What actually gets copied is the top level reference. If the list has nested lists or uses other associations, the association gets copied. This is termed a </a:t>
            </a:r>
            <a:r>
              <a:rPr lang="en-US" b="1" i="1" dirty="0" smtClean="0"/>
              <a:t>shallow copy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3058" r="-305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4971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5660" r="-56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277486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7180" r="-71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6973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7970" r="-79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8319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shallow </a:t>
            </a:r>
            <a:r>
              <a:rPr lang="en-US" dirty="0" err="1" smtClean="0"/>
              <a:t>vs</a:t>
            </a:r>
            <a:r>
              <a:rPr lang="en-US" dirty="0" smtClean="0"/>
              <a:t> deep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Regular copy, the </a:t>
            </a:r>
            <a:r>
              <a:rPr lang="en-US" dirty="0" smtClean="0">
                <a:solidFill>
                  <a:srgbClr val="000090"/>
                </a:solidFill>
                <a:latin typeface="Courier New"/>
                <a:cs typeface="Courier New"/>
              </a:rPr>
              <a:t>[:] </a:t>
            </a:r>
            <a:r>
              <a:rPr lang="en-US" dirty="0" smtClean="0"/>
              <a:t>approach, only copies the top level reference/association</a:t>
            </a:r>
          </a:p>
          <a:p>
            <a:r>
              <a:rPr lang="en-US" dirty="0" smtClean="0"/>
              <a:t>if you want a full copy, you can use </a:t>
            </a:r>
            <a:r>
              <a:rPr lang="en-US" dirty="0" err="1" smtClean="0"/>
              <a:t>deepcopy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3200400"/>
            <a:ext cx="5181600" cy="367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654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built in data structures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Python comes with a general set of built in data structures: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tuples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dictionaries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sets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others...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0"/>
          </p:nvPr>
        </p:nvPicPr>
        <p:blipFill>
          <a:blip r:embed="rId2"/>
          <a:srcRect l="-13230" r="-132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4987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Tuples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Tuples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simply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immutable lists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They are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printed with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(,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)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792" y="2743201"/>
            <a:ext cx="7479608" cy="40838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question is, Why?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real question is, why have an immutable list, a tuple, as a separate type?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An immutable list gives you a data structure with some integrity, some permanent-ness if you will</a:t>
            </a:r>
          </a:p>
          <a:p>
            <a:pPr eaLnBrk="1" hangingPunct="1">
              <a:lnSpc>
                <a:spcPct val="90000"/>
              </a:lnSpc>
            </a:pPr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You know you cannot accidentally change one.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Lists and Tuple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Everything that works with a list works with a tuple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except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methods that modify the tuple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Thus indexing, slicing,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len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print all work as expected</a:t>
            </a: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However, </a:t>
            </a:r>
            <a:r>
              <a:rPr lang="en-US" b="1" i="1" dirty="0">
                <a:ea typeface="ＭＳ Ｐゴシック" pitchFamily="-108" charset="-128"/>
                <a:cs typeface="ＭＳ Ｐゴシック" pitchFamily="-108" charset="-128"/>
              </a:rPr>
              <a:t>none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 of the mutable methods work: </a:t>
            </a:r>
            <a:r>
              <a:rPr lang="en-US" dirty="0">
                <a:latin typeface="Courier New"/>
                <a:ea typeface="ＭＳ Ｐゴシック" pitchFamily="-108" charset="-128"/>
                <a:cs typeface="Courier New"/>
              </a:rPr>
              <a:t>append, extend, del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685800"/>
          </a:xfrm>
        </p:spPr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Commas make a tuple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648200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For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tuples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you can think of a comma as the operator that makes a </a:t>
            </a:r>
            <a:r>
              <a:rPr lang="en-US" dirty="0" err="1">
                <a:ea typeface="ＭＳ Ｐゴシック" pitchFamily="-108" charset="-128"/>
                <a:cs typeface="ＭＳ Ｐゴシック" pitchFamily="-108" charset="-128"/>
              </a:rPr>
              <a:t>tuple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, where the ( ) simply acts as a grouping:</a:t>
            </a:r>
          </a:p>
          <a:p>
            <a:pPr eaLnBrk="1" hangingPunct="1">
              <a:buFont typeface="Wingdings" pitchFamily="-108" charset="2"/>
              <a:buNone/>
            </a:pPr>
            <a:endParaRPr lang="en-US" dirty="0" smtClean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1,2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(1,2)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(1,)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 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(1)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1 </a:t>
            </a:r>
            <a:r>
              <a:rPr lang="en-US" sz="2800" b="1" u="sng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not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 (1)</a:t>
            </a:r>
          </a:p>
          <a:p>
            <a:pPr eaLnBrk="1" hangingPunct="1">
              <a:buFont typeface="Wingdings" pitchFamily="-108" charset="2"/>
              <a:buNone/>
            </a:pPr>
            <a:r>
              <a:rPr lang="en-US" sz="2800" dirty="0" err="1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myTuple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ea typeface="Courier New" pitchFamily="-108" charset="0"/>
                <a:cs typeface="Courier New"/>
              </a:rPr>
              <a:t> = 1,	  </a:t>
            </a:r>
            <a:r>
              <a:rPr lang="en-US" sz="2800" dirty="0" smtClean="0">
                <a:solidFill>
                  <a:srgbClr val="009999"/>
                </a:solidFill>
                <a:latin typeface="Courier New"/>
                <a:ea typeface="Courier New" pitchFamily="-108" charset="0"/>
                <a:cs typeface="Courier New"/>
              </a:rPr>
              <a:t># creates (1)</a:t>
            </a:r>
            <a:endParaRPr lang="en-US" sz="2800" dirty="0">
              <a:solidFill>
                <a:srgbClr val="009999"/>
              </a:solidFill>
              <a:latin typeface="Courier New"/>
              <a:ea typeface="Courier New" pitchFamily="-108" charset="0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Structures in General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seen strings, lists and </a:t>
            </a:r>
            <a:r>
              <a:rPr lang="en-US" dirty="0" err="1" smtClean="0"/>
              <a:t>tuples</a:t>
            </a:r>
            <a:r>
              <a:rPr lang="en-US" dirty="0" smtClean="0"/>
              <a:t> so far</a:t>
            </a:r>
          </a:p>
          <a:p>
            <a:r>
              <a:rPr lang="en-US" dirty="0" smtClean="0"/>
              <a:t>Each is an organization of data that is useful for some things, not as useful for others.</a:t>
            </a:r>
            <a:endParaRPr lang="en-US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good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Efficient with respect to us (some algorithm)</a:t>
            </a:r>
          </a:p>
          <a:p>
            <a:r>
              <a:rPr lang="en-US" dirty="0" smtClean="0"/>
              <a:t>Efficient with respect to the amount of space used</a:t>
            </a:r>
          </a:p>
          <a:p>
            <a:r>
              <a:rPr lang="en-US" dirty="0" smtClean="0"/>
              <a:t>Efficient with respect to the time it takes to perform some operations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EPA Example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List Comprehensions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Lists are a big deal!</a:t>
            </a:r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 use of lists in Python is a major part of its power</a:t>
            </a:r>
          </a:p>
          <a:p>
            <a:r>
              <a:rPr lang="en-US" smtClean="0"/>
              <a:t>Lists are very useful and can be used to accomplish many tasks</a:t>
            </a:r>
          </a:p>
          <a:p>
            <a:r>
              <a:rPr lang="en-US" smtClean="0"/>
              <a:t>Therefore Python provides some pretty powerful support to make common list tasks easier</a:t>
            </a:r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Constructing lists</a:t>
            </a:r>
            <a:endParaRPr lang="en-US"/>
          </a:p>
        </p:txBody>
      </p:sp>
      <p:sp>
        <p:nvSpPr>
          <p:cNvPr id="737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way is a "list comprehension"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range(1,5)]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  <p:sp>
        <p:nvSpPr>
          <p:cNvPr id="73731" name="Rectangle 16"/>
          <p:cNvSpPr>
            <a:spLocks noChangeArrowheads="1"/>
          </p:cNvSpPr>
          <p:nvPr/>
        </p:nvSpPr>
        <p:spPr bwMode="auto">
          <a:xfrm>
            <a:off x="3276600" y="3810000"/>
            <a:ext cx="4572000" cy="5334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2" name="Oval 12"/>
          <p:cNvSpPr>
            <a:spLocks noChangeArrowheads="1"/>
          </p:cNvSpPr>
          <p:nvPr/>
        </p:nvSpPr>
        <p:spPr bwMode="auto">
          <a:xfrm>
            <a:off x="2667000" y="3810000"/>
            <a:ext cx="457200" cy="5334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3" name="Oval 7"/>
          <p:cNvSpPr>
            <a:spLocks noChangeArrowheads="1"/>
          </p:cNvSpPr>
          <p:nvPr/>
        </p:nvSpPr>
        <p:spPr bwMode="auto">
          <a:xfrm>
            <a:off x="78486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4" name="Oval 6"/>
          <p:cNvSpPr>
            <a:spLocks noChangeArrowheads="1"/>
          </p:cNvSpPr>
          <p:nvPr/>
        </p:nvSpPr>
        <p:spPr bwMode="auto">
          <a:xfrm>
            <a:off x="2286000" y="3733800"/>
            <a:ext cx="228600" cy="685800"/>
          </a:xfrm>
          <a:prstGeom prst="ellipse">
            <a:avLst/>
          </a:pr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37" name="Text Box 5"/>
          <p:cNvSpPr txBox="1">
            <a:spLocks noChangeArrowheads="1"/>
          </p:cNvSpPr>
          <p:nvPr/>
        </p:nvSpPr>
        <p:spPr bwMode="auto">
          <a:xfrm>
            <a:off x="2209800" y="3787775"/>
            <a:ext cx="6037263" cy="9445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-108" charset="2"/>
              <a:buNone/>
            </a:pP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[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for </a:t>
            </a:r>
            <a:r>
              <a:rPr lang="en-US" sz="3200" dirty="0" err="1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n</a:t>
            </a:r>
            <a:r>
              <a:rPr lang="en-US" sz="3200" dirty="0">
                <a:latin typeface="Courier New" pitchFamily="-108" charset="0"/>
                <a:ea typeface="Courier New" pitchFamily="-108" charset="0"/>
                <a:cs typeface="Courier New" pitchFamily="-108" charset="0"/>
              </a:rPr>
              <a:t> in range(1,5)]</a:t>
            </a:r>
          </a:p>
          <a:p>
            <a:endParaRPr lang="en-US" dirty="0"/>
          </a:p>
        </p:txBody>
      </p:sp>
      <p:sp>
        <p:nvSpPr>
          <p:cNvPr id="73738" name="Text Box 8"/>
          <p:cNvSpPr txBox="1">
            <a:spLocks noChangeArrowheads="1"/>
          </p:cNvSpPr>
          <p:nvPr/>
        </p:nvSpPr>
        <p:spPr bwMode="auto">
          <a:xfrm>
            <a:off x="2422525" y="3165475"/>
            <a:ext cx="3194955" cy="46166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mark the comp with [ ]</a:t>
            </a:r>
          </a:p>
        </p:txBody>
      </p:sp>
      <p:sp>
        <p:nvSpPr>
          <p:cNvPr id="73739" name="Line 9"/>
          <p:cNvSpPr>
            <a:spLocks noChangeShapeType="1"/>
          </p:cNvSpPr>
          <p:nvPr/>
        </p:nvSpPr>
        <p:spPr bwMode="auto">
          <a:xfrm flipH="1">
            <a:off x="2514600" y="3581400"/>
            <a:ext cx="3048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0" name="Line 10"/>
          <p:cNvSpPr>
            <a:spLocks noChangeShapeType="1"/>
          </p:cNvSpPr>
          <p:nvPr/>
        </p:nvSpPr>
        <p:spPr bwMode="auto">
          <a:xfrm>
            <a:off x="5410200" y="3505200"/>
            <a:ext cx="24384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1" name="Text Box 13"/>
          <p:cNvSpPr txBox="1">
            <a:spLocks noChangeArrowheads="1"/>
          </p:cNvSpPr>
          <p:nvPr/>
        </p:nvSpPr>
        <p:spPr bwMode="auto">
          <a:xfrm>
            <a:off x="2270125" y="4689475"/>
            <a:ext cx="1326555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</a:t>
            </a:r>
          </a:p>
          <a:p>
            <a:r>
              <a:rPr lang="en-US" sz="2400" dirty="0"/>
              <a:t>collect</a:t>
            </a:r>
          </a:p>
        </p:txBody>
      </p:sp>
      <p:sp>
        <p:nvSpPr>
          <p:cNvPr id="73742" name="Line 14"/>
          <p:cNvSpPr>
            <a:spLocks noChangeShapeType="1"/>
          </p:cNvSpPr>
          <p:nvPr/>
        </p:nvSpPr>
        <p:spPr bwMode="auto">
          <a:xfrm flipV="1">
            <a:off x="2819400" y="4419600"/>
            <a:ext cx="7620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743" name="Text Box 17"/>
          <p:cNvSpPr txBox="1">
            <a:spLocks noChangeArrowheads="1"/>
          </p:cNvSpPr>
          <p:nvPr/>
        </p:nvSpPr>
        <p:spPr bwMode="auto">
          <a:xfrm>
            <a:off x="4556125" y="4537075"/>
            <a:ext cx="3482193" cy="193899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what we iterate</a:t>
            </a:r>
          </a:p>
          <a:p>
            <a:r>
              <a:rPr lang="en-US" sz="2400" dirty="0"/>
              <a:t>through. Note that</a:t>
            </a:r>
          </a:p>
          <a:p>
            <a:r>
              <a:rPr lang="en-US" sz="2400" dirty="0"/>
              <a:t>we iterate over a set of </a:t>
            </a:r>
          </a:p>
          <a:p>
            <a:r>
              <a:rPr lang="en-US" sz="2400" dirty="0"/>
              <a:t>values and collect some</a:t>
            </a:r>
          </a:p>
          <a:p>
            <a:r>
              <a:rPr lang="en-US" sz="2400" dirty="0"/>
              <a:t>(in this case all) of them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5486400" y="4419600"/>
            <a:ext cx="22860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907" name="Text Box 19"/>
          <p:cNvSpPr txBox="1">
            <a:spLocks noChangeArrowheads="1"/>
          </p:cNvSpPr>
          <p:nvPr/>
        </p:nvSpPr>
        <p:spPr bwMode="auto">
          <a:xfrm>
            <a:off x="304800" y="4648200"/>
            <a:ext cx="1296900" cy="83099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returns </a:t>
            </a:r>
          </a:p>
          <a:p>
            <a:r>
              <a:rPr lang="en-US" sz="2400" dirty="0"/>
              <a:t>[1,2,3,4]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0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we collect</a:t>
            </a:r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[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**2 for </a:t>
            </a:r>
            <a:r>
              <a:rPr lang="en-US" sz="28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n</a:t>
            </a:r>
            <a:r>
              <a:rPr lang="en-US" sz="28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range(1,6)]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returns </a:t>
            </a:r>
            <a:r>
              <a:rPr lang="en-US" dirty="0" smtClean="0">
                <a:latin typeface="Courier New"/>
                <a:cs typeface="Courier New"/>
              </a:rPr>
              <a:t>[1,4,9,16,25]</a:t>
            </a:r>
            <a:r>
              <a:rPr lang="en-US" dirty="0" smtClean="0"/>
              <a:t>. Note that we can only change the values we are iterating over, in this case </a:t>
            </a:r>
            <a:r>
              <a:rPr lang="en-US" dirty="0" err="1" smtClean="0">
                <a:solidFill>
                  <a:srgbClr val="660066"/>
                </a:solidFill>
                <a:latin typeface="Courier New"/>
                <a:cs typeface="Courier New"/>
              </a:rPr>
              <a:t>n</a:t>
            </a:r>
            <a:endParaRPr lang="en-US" dirty="0">
              <a:solidFill>
                <a:srgbClr val="66006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multiple collects</a:t>
            </a: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990600"/>
            <a:ext cx="9144000" cy="4525963"/>
          </a:xfrm>
        </p:spPr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[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x+y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x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range(1,4) for </a:t>
            </a:r>
            <a:r>
              <a:rPr lang="en-US" sz="2400" dirty="0" err="1" smtClean="0">
                <a:solidFill>
                  <a:srgbClr val="2D2D8A"/>
                </a:solidFill>
                <a:latin typeface="Courier New"/>
                <a:cs typeface="Courier New"/>
              </a:rPr>
              <a:t>y</a:t>
            </a:r>
            <a:r>
              <a:rPr lang="en-US" sz="2400" dirty="0" smtClean="0">
                <a:solidFill>
                  <a:srgbClr val="2D2D8A"/>
                </a:solidFill>
                <a:latin typeface="Courier New"/>
                <a:cs typeface="Courier New"/>
              </a:rPr>
              <a:t> in range (1,4)]</a:t>
            </a:r>
            <a:endParaRPr lang="en-US" dirty="0" smtClean="0"/>
          </a:p>
          <a:p>
            <a:pPr>
              <a:buNone/>
            </a:pPr>
            <a:r>
              <a:rPr lang="en-US" dirty="0" smtClean="0"/>
              <a:t>It is as if we had done the following:</a:t>
            </a:r>
          </a:p>
          <a:p>
            <a:pPr>
              <a:buNone/>
            </a:pP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= [ ]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	for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in range (1,4):</a:t>
            </a:r>
          </a:p>
          <a:p>
            <a:pPr>
              <a:buNone/>
            </a:pP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      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my_list.append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(</a:t>
            </a:r>
            <a:r>
              <a:rPr lang="en-US" sz="28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x+y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err="1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 </a:t>
            </a:r>
            <a:r>
              <a:rPr lang="en-US" sz="2800" dirty="0" smtClean="0">
                <a:solidFill>
                  <a:schemeClr val="accent6"/>
                </a:solidFill>
                <a:latin typeface="Courier New"/>
                <a:cs typeface="Courier New"/>
              </a:rPr>
              <a:t>[2,3,4,3,4,5,4,5,6]</a:t>
            </a:r>
            <a:endParaRPr lang="en-US" sz="2800" dirty="0">
              <a:solidFill>
                <a:schemeClr val="accent6"/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9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modifying what gets collected</a:t>
            </a:r>
            <a:endParaRPr lang="en-US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[c for c in "Hi There Mom" if </a:t>
            </a:r>
            <a:r>
              <a:rPr lang="en-US" sz="2400" dirty="0" err="1" smtClean="0">
                <a:solidFill>
                  <a:schemeClr val="accent6"/>
                </a:solidFill>
                <a:latin typeface="Courier New"/>
                <a:cs typeface="Courier New"/>
              </a:rPr>
              <a:t>c.isupper</a:t>
            </a:r>
            <a:r>
              <a:rPr lang="en-US" sz="2400" dirty="0" smtClean="0">
                <a:solidFill>
                  <a:schemeClr val="accent6"/>
                </a:solidFill>
                <a:latin typeface="Courier New"/>
                <a:cs typeface="Courier New"/>
              </a:rPr>
              <a:t>()]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660066"/>
                </a:solidFill>
                <a:latin typeface="Courier New"/>
                <a:cs typeface="Courier New"/>
              </a:rPr>
              <a:t>if </a:t>
            </a:r>
            <a:r>
              <a:rPr lang="en-US" dirty="0" smtClean="0"/>
              <a:t>part of the comprehensive controls which of the iterated values is collected at the end. Only those values which make the if part true will be collected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Courier New"/>
                <a:ea typeface="ＭＳ Ｐゴシック" pitchFamily="-111" charset="-128"/>
                <a:cs typeface="Courier New"/>
                <a:sym typeface="Symbol" pitchFamily="-111" charset="2"/>
              </a:rPr>
              <a:t>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accent6"/>
                </a:solidFill>
              </a:rPr>
              <a:t>[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H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T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,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M</a:t>
            </a:r>
            <a:r>
              <a:rPr lang="fr-FR" dirty="0" smtClean="0">
                <a:solidFill>
                  <a:schemeClr val="accent6"/>
                </a:solidFill>
              </a:rPr>
              <a:t>'</a:t>
            </a:r>
            <a:r>
              <a:rPr lang="en-US" dirty="0" smtClean="0">
                <a:solidFill>
                  <a:schemeClr val="accent6"/>
                </a:solidFill>
              </a:rPr>
              <a:t>]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Reminder, rules so far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Think before you program!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program is a human-readable essay on problem solving that also happens to execute on a computer.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The best way to </a:t>
            </a:r>
            <a:r>
              <a:rPr lang="en-US" sz="2400" dirty="0" err="1">
                <a:latin typeface="Arial" charset="0"/>
                <a:ea typeface="ＭＳ Ｐゴシック" charset="0"/>
              </a:rPr>
              <a:t>imporve</a:t>
            </a:r>
            <a:r>
              <a:rPr lang="en-US" sz="2400" dirty="0">
                <a:latin typeface="Arial" charset="0"/>
                <a:ea typeface="ＭＳ Ｐゴシック" charset="0"/>
              </a:rPr>
              <a:t> your programming and problem solving skills is to practice!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A foolish consistency is the hobgoblin of little minds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Test your code, often and thoroughly</a:t>
            </a:r>
          </a:p>
          <a:p>
            <a:pPr marL="514350" indent="-514350">
              <a:buFontTx/>
              <a:buAutoNum type="arabicPeriod"/>
            </a:pPr>
            <a:r>
              <a:rPr lang="en-US" sz="2400" dirty="0">
                <a:latin typeface="Arial" charset="0"/>
                <a:ea typeface="ＭＳ Ｐゴシック" charset="0"/>
              </a:rPr>
              <a:t>If it was hard to write, it is probably hard to read. Add a comment. </a:t>
            </a:r>
            <a:endParaRPr lang="en-US" sz="2400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All input is evil, unless proven otherwise.</a:t>
            </a:r>
          </a:p>
          <a:p>
            <a:pPr marL="514350" indent="-514350">
              <a:buFontTx/>
              <a:buAutoNum type="arabicPeriod"/>
            </a:pPr>
            <a:r>
              <a:rPr lang="en-US" sz="2400" dirty="0" smtClean="0">
                <a:latin typeface="Arial" charset="0"/>
                <a:ea typeface="ＭＳ Ｐゴシック" charset="0"/>
              </a:rPr>
              <a:t>A function should do one thing.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Tx/>
              <a:buAutoNum type="arabicPeriod"/>
            </a:pPr>
            <a:endParaRPr lang="en-US" sz="2400" dirty="0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096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ea typeface="ＭＳ Ｐゴシック" pitchFamily="-108" charset="-128"/>
                <a:cs typeface="ＭＳ Ｐゴシック" pitchFamily="-108" charset="-128"/>
              </a:rPr>
              <a:t>The Python List Data Structure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a list is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an </a:t>
            </a:r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ordered sequence of </a:t>
            </a:r>
            <a:r>
              <a:rPr lang="en-US" dirty="0" smtClean="0">
                <a:ea typeface="ＭＳ Ｐゴシック" pitchFamily="-108" charset="-128"/>
                <a:cs typeface="ＭＳ Ｐゴシック" pitchFamily="-108" charset="-128"/>
              </a:rPr>
              <a:t>items.</a:t>
            </a:r>
            <a:endParaRPr lang="en-US" dirty="0">
              <a:ea typeface="ＭＳ Ｐゴシック" pitchFamily="-108" charset="-128"/>
              <a:cs typeface="ＭＳ Ｐゴシック" pitchFamily="-108" charset="-128"/>
            </a:endParaRPr>
          </a:p>
          <a:p>
            <a:pPr eaLnBrk="1" hangingPunct="1"/>
            <a:r>
              <a:rPr lang="en-US" dirty="0">
                <a:ea typeface="ＭＳ Ｐゴシック" pitchFamily="-108" charset="-128"/>
                <a:cs typeface="ＭＳ Ｐゴシック" pitchFamily="-108" charset="-128"/>
              </a:rPr>
              <a:t>you have seen such a sequence before in a string. A string is just a particular kind of list (what kind)?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a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Like all data structures, lists have a </a:t>
            </a:r>
            <a:r>
              <a:rPr lang="en-US" b="1" i="1" dirty="0" smtClean="0"/>
              <a:t>constructor</a:t>
            </a:r>
            <a:r>
              <a:rPr lang="en-US" dirty="0" smtClean="0"/>
              <a:t>, named the same as the data structure. It takes an </a:t>
            </a:r>
            <a:r>
              <a:rPr lang="en-US" dirty="0" err="1" smtClean="0"/>
              <a:t>iterable</a:t>
            </a:r>
            <a:r>
              <a:rPr lang="en-US" dirty="0" smtClean="0"/>
              <a:t> data structure and </a:t>
            </a:r>
            <a:r>
              <a:rPr lang="en-US" b="1" i="1" dirty="0" smtClean="0"/>
              <a:t>adds each item </a:t>
            </a:r>
            <a:r>
              <a:rPr lang="en-US" dirty="0" smtClean="0"/>
              <a:t>to the list</a:t>
            </a:r>
          </a:p>
          <a:p>
            <a:r>
              <a:rPr lang="en-US" dirty="0" smtClean="0"/>
              <a:t>It also has a shortcut, the use of square brackets [ ] to indicate explicit items.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 bwMode="auto"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>
        <a:spAutoFit/>
      </a:bodyPr>
      <a:lstStyle>
        <a:defPPr>
          <a:defRPr sz="3600" dirty="0">
            <a:solidFill>
              <a:srgbClr val="FF0000"/>
            </a:solidFill>
            <a:latin typeface="Rockwell Extra Bold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template.potx</Template>
  <TotalTime>1811</TotalTime>
  <Words>2005</Words>
  <Application>Microsoft Macintosh PowerPoint</Application>
  <PresentationFormat>On-screen Show (4:3)</PresentationFormat>
  <Paragraphs>248</Paragraphs>
  <Slides>76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template</vt:lpstr>
      <vt:lpstr>PowerPoint Presentation</vt:lpstr>
      <vt:lpstr>Data Structures</vt:lpstr>
      <vt:lpstr>Data Structures and algorithms</vt:lpstr>
      <vt:lpstr>Data Structures</vt:lpstr>
      <vt:lpstr>Kinds of data structures</vt:lpstr>
      <vt:lpstr>Python built in data structures</vt:lpstr>
      <vt:lpstr>Lists</vt:lpstr>
      <vt:lpstr>The Python List Data Structure</vt:lpstr>
      <vt:lpstr>Make a List</vt:lpstr>
      <vt:lpstr>make a list</vt:lpstr>
      <vt:lpstr>Similarities with strings</vt:lpstr>
      <vt:lpstr>Operators</vt:lpstr>
      <vt:lpstr>differences between lists and strings</vt:lpstr>
      <vt:lpstr>PowerPoint Presentation</vt:lpstr>
      <vt:lpstr>Indexing</vt:lpstr>
      <vt:lpstr>List of Lists</vt:lpstr>
      <vt:lpstr>List Functions</vt:lpstr>
      <vt:lpstr>Iteration</vt:lpstr>
      <vt:lpstr>Mutable</vt:lpstr>
      <vt:lpstr>Change an object's contents</vt:lpstr>
      <vt:lpstr>Lists are mutable</vt:lpstr>
      <vt:lpstr>List methods</vt:lpstr>
      <vt:lpstr>Again, lists have methods </vt:lpstr>
      <vt:lpstr>Some new methods</vt:lpstr>
      <vt:lpstr>More about list methods</vt:lpstr>
      <vt:lpstr>Unusual results</vt:lpstr>
      <vt:lpstr>Split</vt:lpstr>
      <vt:lpstr>Sorting</vt:lpstr>
      <vt:lpstr>reverse words in a string</vt:lpstr>
      <vt:lpstr>Sorted function</vt:lpstr>
      <vt:lpstr>Some Examples</vt:lpstr>
      <vt:lpstr>Anagram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repeat input prompt for valid input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 about mutables</vt:lpstr>
      <vt:lpstr>Reminder, assignment</vt:lpstr>
      <vt:lpstr>PowerPoint Presentation</vt:lpstr>
      <vt:lpstr>immutables</vt:lpstr>
      <vt:lpstr>PowerPoint Presentation</vt:lpstr>
      <vt:lpstr>Mutability </vt:lpstr>
      <vt:lpstr>PowerPoint Presentation</vt:lpstr>
      <vt:lpstr>PowerPoint Presentation</vt:lpstr>
      <vt:lpstr>Copying</vt:lpstr>
      <vt:lpstr>PowerPoint Presentation</vt:lpstr>
      <vt:lpstr>Sort_of/depends</vt:lpstr>
      <vt:lpstr>PowerPoint Presentation</vt:lpstr>
      <vt:lpstr>PowerPoint Presentation</vt:lpstr>
      <vt:lpstr>PowerPoint Presentation</vt:lpstr>
      <vt:lpstr>PowerPoint Presentation</vt:lpstr>
      <vt:lpstr>shallow vs deep</vt:lpstr>
      <vt:lpstr>PowerPoint Presentation</vt:lpstr>
      <vt:lpstr>Tuples</vt:lpstr>
      <vt:lpstr>Tuples</vt:lpstr>
      <vt:lpstr>The question is, Why?</vt:lpstr>
      <vt:lpstr>Lists and Tuple</vt:lpstr>
      <vt:lpstr>Commas make a tuple</vt:lpstr>
      <vt:lpstr>Data Structures in General</vt:lpstr>
      <vt:lpstr>Organization of data</vt:lpstr>
      <vt:lpstr>A good data structure</vt:lpstr>
      <vt:lpstr>EPA Example</vt:lpstr>
      <vt:lpstr>List Comprehensions</vt:lpstr>
      <vt:lpstr>Lists are a big deal!</vt:lpstr>
      <vt:lpstr>Constructing lists</vt:lpstr>
      <vt:lpstr>modifying what we collect</vt:lpstr>
      <vt:lpstr>multiple collects</vt:lpstr>
      <vt:lpstr>modifying what gets collected</vt:lpstr>
      <vt:lpstr>Reminder, rules so far</vt:lpstr>
    </vt:vector>
  </TitlesOfParts>
  <Company>PEARSON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usnidem</dc:creator>
  <cp:lastModifiedBy>Bill Punch</cp:lastModifiedBy>
  <cp:revision>56</cp:revision>
  <dcterms:created xsi:type="dcterms:W3CDTF">2012-03-21T18:49:41Z</dcterms:created>
  <dcterms:modified xsi:type="dcterms:W3CDTF">2012-06-11T13:50:05Z</dcterms:modified>
</cp:coreProperties>
</file>